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6"/>
  </p:notesMasterIdLst>
  <p:sldIdLst>
    <p:sldId id="256" r:id="rId2"/>
    <p:sldId id="257" r:id="rId3"/>
    <p:sldId id="258" r:id="rId4"/>
    <p:sldId id="269" r:id="rId5"/>
    <p:sldId id="270" r:id="rId6"/>
    <p:sldId id="259" r:id="rId7"/>
    <p:sldId id="260" r:id="rId8"/>
    <p:sldId id="261" r:id="rId9"/>
    <p:sldId id="262" r:id="rId10"/>
    <p:sldId id="271" r:id="rId11"/>
    <p:sldId id="263" r:id="rId12"/>
    <p:sldId id="268" r:id="rId13"/>
    <p:sldId id="272" r:id="rId14"/>
    <p:sldId id="265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753646-0FFC-4F4D-9F82-F27D2D140389}">
  <a:tblStyle styleId="{9D753646-0FFC-4F4D-9F82-F27D2D140389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1F7E7"/>
          </a:solidFill>
        </a:fill>
      </a:tcStyle>
    </a:wholeTbl>
    <a:band1H>
      <a:tcTxStyle/>
      <a:tcStyle>
        <a:tcBdr/>
        <a:fill>
          <a:solidFill>
            <a:srgbClr val="E2EF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2EF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9534" autoAdjust="0"/>
  </p:normalViewPr>
  <p:slideViewPr>
    <p:cSldViewPr snapToGrid="0">
      <p:cViewPr varScale="1">
        <p:scale>
          <a:sx n="73" d="100"/>
          <a:sy n="73" d="100"/>
        </p:scale>
        <p:origin x="606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" name="Google Shape;25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Maite</a:t>
            </a:r>
            <a:r>
              <a:rPr lang="en-US"/>
              <a:t> (</a:t>
            </a:r>
            <a:r>
              <a:rPr lang="en-US" i="1"/>
              <a:t>intro</a:t>
            </a:r>
            <a:r>
              <a:rPr lang="en-US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 Welcome to our presentation! We are Charlie, Mario, Julie and Maite, also known as “El Grupo”.</a:t>
            </a:r>
            <a:br>
              <a:rPr lang="en-US"/>
            </a:br>
            <a:br>
              <a:rPr lang="en-US"/>
            </a:br>
            <a:r>
              <a:rPr lang="en-US"/>
              <a:t>2. Let’s dig in!</a:t>
            </a:r>
            <a:endParaRPr/>
          </a:p>
        </p:txBody>
      </p:sp>
      <p:sp>
        <p:nvSpPr>
          <p:cNvPr id="257" name="Google Shape;25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Maite</a:t>
            </a:r>
            <a:r>
              <a:rPr lang="en-US"/>
              <a:t> (</a:t>
            </a:r>
            <a:r>
              <a:rPr lang="en-US" i="1"/>
              <a:t>Agenda</a:t>
            </a:r>
            <a:r>
              <a:rPr lang="en-US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 We will start giving you a little bit of background: what is the objective of this project, the dataset and an overlook on Ames, Iowa.</a:t>
            </a:r>
            <a:br>
              <a:rPr lang="en-US"/>
            </a:br>
            <a:br>
              <a:rPr lang="en-US"/>
            </a:br>
            <a:r>
              <a:rPr lang="en-US"/>
              <a:t>2. Afterwards, (</a:t>
            </a:r>
            <a:r>
              <a:rPr lang="en-US">
                <a:solidFill>
                  <a:srgbClr val="FF0000"/>
                </a:solidFill>
                <a:highlight>
                  <a:srgbClr val="FFFF00"/>
                </a:highlight>
              </a:rPr>
              <a:t>Charlie/Mario</a:t>
            </a:r>
            <a:r>
              <a:rPr lang="en-US"/>
              <a:t>) will walk you through the main challenges we faced in the data exploration and cleaning face. As you know, 80% of the work of a data analyst is usually getting the data clear/right to get to the right conclusions.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r>
              <a:rPr lang="en-US"/>
              <a:t>Some of the topics we will be touching upon are: Missing Values, the Creation of new variables, Skewness and Multicollinearity.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3. (Charlie/Mario) Once we have understood the process followed for the data exploration and cleaning, it’s time to jump into the predictive models that we used: </a:t>
            </a:r>
            <a:r>
              <a:rPr lang="en-US" sz="1200" b="0">
                <a:solidFill>
                  <a:schemeClr val="accent2"/>
                </a:solidFill>
              </a:rPr>
              <a:t>Lasso, Ridge, XGox, comparing adv/dis between them, and in general, between linear and non-linear modelling.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>
              <a:solidFill>
                <a:schemeClr val="accent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Calibri"/>
              <a:buNone/>
            </a:pPr>
            <a:r>
              <a:rPr lang="en-US" sz="1200" b="0">
                <a:solidFill>
                  <a:schemeClr val="accent2"/>
                </a:solidFill>
              </a:rPr>
              <a:t>4. We stacked the product, we tested it and we obtained some results – we will see how successful we turned!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396380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0" name="Google Shape;34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b="1"/>
              <a:t>Charlie/Mario</a:t>
            </a:r>
            <a:r>
              <a:rPr lang="en-US"/>
              <a:t> (</a:t>
            </a:r>
            <a:r>
              <a:rPr lang="en-US" i="1"/>
              <a:t>Predictive Models</a:t>
            </a:r>
            <a:r>
              <a:rPr lang="en-US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200" b="1">
                <a:solidFill>
                  <a:schemeClr val="accent2"/>
                </a:solidFill>
              </a:rPr>
            </a:br>
            <a:endParaRPr sz="1200" b="1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Maite</a:t>
            </a:r>
            <a:r>
              <a:rPr lang="en-US"/>
              <a:t> (</a:t>
            </a:r>
            <a:r>
              <a:rPr lang="en-US" i="1"/>
              <a:t>Agenda</a:t>
            </a:r>
            <a:r>
              <a:rPr lang="en-US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 We will start giving you a little bit of background: what is the objective of this project, the dataset and an overlook on Ames, Iowa.</a:t>
            </a:r>
            <a:br>
              <a:rPr lang="en-US"/>
            </a:br>
            <a:br>
              <a:rPr lang="en-US"/>
            </a:br>
            <a:r>
              <a:rPr lang="en-US"/>
              <a:t>2. Afterwards, (</a:t>
            </a:r>
            <a:r>
              <a:rPr lang="en-US">
                <a:solidFill>
                  <a:srgbClr val="FF0000"/>
                </a:solidFill>
                <a:highlight>
                  <a:srgbClr val="FFFF00"/>
                </a:highlight>
              </a:rPr>
              <a:t>Charlie/Mario</a:t>
            </a:r>
            <a:r>
              <a:rPr lang="en-US"/>
              <a:t>) will walk you through the main challenges we faced in the data exploration and cleaning face. As you know, 80% of the work of a data analyst is usually getting the data clear/right to get to the right conclusions.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r>
              <a:rPr lang="en-US"/>
              <a:t>Some of the topics we will be touching upon are: Missing Values, the Creation of new variables, Skewness and Multicollinearity.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3. (Charlie/Mario) Once we have understood the process followed for the data exploration and cleaning, it’s time to jump into the predictive models that we used: </a:t>
            </a:r>
            <a:r>
              <a:rPr lang="en-US" sz="1200" b="0">
                <a:solidFill>
                  <a:schemeClr val="accent2"/>
                </a:solidFill>
              </a:rPr>
              <a:t>Lasso, Ridge, XGox, comparing adv/dis between them, and in general, between linear and non-linear modelling.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>
              <a:solidFill>
                <a:schemeClr val="accent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Calibri"/>
              <a:buNone/>
            </a:pPr>
            <a:r>
              <a:rPr lang="en-US" sz="1200" b="0">
                <a:solidFill>
                  <a:schemeClr val="accent2"/>
                </a:solidFill>
              </a:rPr>
              <a:t>4. We stacked the product, we tested it and we obtained some results – we will see how successful we turned!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23652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6" name="Google Shape;35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b="1"/>
              <a:t>Julie </a:t>
            </a:r>
            <a:r>
              <a:rPr lang="en-US"/>
              <a:t>(</a:t>
            </a:r>
            <a:r>
              <a:rPr lang="en-US" i="1"/>
              <a:t>Conclusion</a:t>
            </a:r>
            <a:r>
              <a:rPr lang="en-US"/>
              <a:t>) ¿¿¿¿===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accent2"/>
                </a:solidFill>
              </a:rPr>
              <a:t>Attempts / Non-attempts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accent2"/>
                </a:solidFill>
              </a:rPr>
              <a:t>Income Data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accent2"/>
                </a:solidFill>
              </a:rPr>
              <a:t>Housing Market Data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Maite</a:t>
            </a:r>
            <a:r>
              <a:rPr lang="en-US"/>
              <a:t> (</a:t>
            </a:r>
            <a:r>
              <a:rPr lang="en-US" i="1"/>
              <a:t>Agenda</a:t>
            </a:r>
            <a:r>
              <a:rPr lang="en-US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 We will start giving you a little bit of background: what is the objective of this project, the dataset and an overlook on Ames, Iowa.</a:t>
            </a:r>
            <a:br>
              <a:rPr lang="en-US"/>
            </a:br>
            <a:br>
              <a:rPr lang="en-US"/>
            </a:br>
            <a:r>
              <a:rPr lang="en-US"/>
              <a:t>2. Afterwards, (</a:t>
            </a:r>
            <a:r>
              <a:rPr lang="en-US">
                <a:solidFill>
                  <a:srgbClr val="FF0000"/>
                </a:solidFill>
                <a:highlight>
                  <a:srgbClr val="FFFF00"/>
                </a:highlight>
              </a:rPr>
              <a:t>Charlie/Mario</a:t>
            </a:r>
            <a:r>
              <a:rPr lang="en-US"/>
              <a:t>) will walk you through the main challenges we faced in the data exploration and cleaning face. As you know, 80% of the work of a data analyst is usually getting the data clear/right to get to the right conclusions.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r>
              <a:rPr lang="en-US"/>
              <a:t>Some of the topics we will be touching upon are: Missing Values, the Creation of new variables, Skewness and Multicollinearity.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3. (Charlie/Mario) Once we have understood the process followed for the data exploration and cleaning, it’s time to jump into the predictive models that we used: </a:t>
            </a:r>
            <a:r>
              <a:rPr lang="en-US" sz="1200" b="0">
                <a:solidFill>
                  <a:schemeClr val="accent2"/>
                </a:solidFill>
              </a:rPr>
              <a:t>Lasso, Ridge, XGox, comparing adv/dis between them, and in general, between linear and non-linear modelling.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>
              <a:solidFill>
                <a:schemeClr val="accent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Calibri"/>
              <a:buNone/>
            </a:pPr>
            <a:r>
              <a:rPr lang="en-US" sz="1200" b="0">
                <a:solidFill>
                  <a:schemeClr val="accent2"/>
                </a:solidFill>
              </a:rPr>
              <a:t>4. We stacked the product, we tested it and we obtained some results – we will see how successful we turned!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" name="Google Shape;27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b="1" dirty="0"/>
              <a:t>Maite</a:t>
            </a:r>
            <a:r>
              <a:rPr lang="en-US" dirty="0"/>
              <a:t> (</a:t>
            </a:r>
            <a:r>
              <a:rPr lang="en-US" i="1" dirty="0"/>
              <a:t>Background Information</a:t>
            </a:r>
            <a:r>
              <a:rPr lang="en-US" dirty="0"/>
              <a:t>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dirty="0"/>
              <a:t>When we did some research about Ames, we were expecting a low-density, “middle of nowhere” town, but we found a vibrant town instead.</a:t>
            </a:r>
            <a:endParaRPr dirty="0"/>
          </a:p>
          <a:p>
            <a:pPr marL="22860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 dirty="0"/>
              <a:t>The Dataset was compiled for use in data science education, and it’s a modern an expanded alternative to the Boston Housing Market.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8" name="Google Shape;27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" name="Google Shape;27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b="1"/>
              <a:t>Maite</a:t>
            </a:r>
            <a:r>
              <a:rPr lang="en-US"/>
              <a:t> (</a:t>
            </a:r>
            <a:r>
              <a:rPr lang="en-US" i="1"/>
              <a:t>Background Information</a:t>
            </a:r>
            <a:r>
              <a:rPr lang="en-US"/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When we did some research about Ames, we were expecting a low-density, “middle of nowhere” town, but we found a vibrant town instead.</a:t>
            </a:r>
            <a:endParaRPr/>
          </a:p>
          <a:p>
            <a:pPr marL="22860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eriod"/>
            </a:pPr>
            <a:r>
              <a:rPr lang="en-US"/>
              <a:t>The Dataset was compiled for use in data science education, and it’s a modern an expanded alternative to the Boston Housing Market.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7916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Maite</a:t>
            </a:r>
            <a:r>
              <a:rPr lang="en-US"/>
              <a:t> (</a:t>
            </a:r>
            <a:r>
              <a:rPr lang="en-US" i="1"/>
              <a:t>Agenda</a:t>
            </a:r>
            <a:r>
              <a:rPr lang="en-US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 We will start giving you a little bit of background: what is the objective of this project, the dataset and an overlook on Ames, Iowa.</a:t>
            </a:r>
            <a:br>
              <a:rPr lang="en-US"/>
            </a:br>
            <a:br>
              <a:rPr lang="en-US"/>
            </a:br>
            <a:r>
              <a:rPr lang="en-US"/>
              <a:t>2. Afterwards, (</a:t>
            </a:r>
            <a:r>
              <a:rPr lang="en-US">
                <a:solidFill>
                  <a:srgbClr val="FF0000"/>
                </a:solidFill>
                <a:highlight>
                  <a:srgbClr val="FFFF00"/>
                </a:highlight>
              </a:rPr>
              <a:t>Charlie/Mario</a:t>
            </a:r>
            <a:r>
              <a:rPr lang="en-US"/>
              <a:t>) will walk you through the main challenges we faced in the data exploration and cleaning face. As you know, 80% of the work of a data analyst is usually getting the data clear/right to get to the right conclusions.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/>
            </a:br>
            <a:r>
              <a:rPr lang="en-US"/>
              <a:t>Some of the topics we will be touching upon are: Missing Values, the Creation of new variables, Skewness and Multicollinearity.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3. (Charlie/Mario) Once we have understood the process followed for the data exploration and cleaning, it’s time to jump into the predictive models that we used: </a:t>
            </a:r>
            <a:r>
              <a:rPr lang="en-US" sz="1200" b="0">
                <a:solidFill>
                  <a:schemeClr val="accent2"/>
                </a:solidFill>
              </a:rPr>
              <a:t>Lasso, Ridge, XGox, comparing adv/dis between them, and in general, between linear and non-linear modelling.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>
              <a:solidFill>
                <a:schemeClr val="accent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Calibri"/>
              <a:buNone/>
            </a:pPr>
            <a:r>
              <a:rPr lang="en-US" sz="1200" b="0">
                <a:solidFill>
                  <a:schemeClr val="accent2"/>
                </a:solidFill>
              </a:rPr>
              <a:t>4. We stacked the product, we tested it and we obtained some results – we will see how successful we turned!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4458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7" name="Google Shape;28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b="1"/>
              <a:t>Charlie/Mario</a:t>
            </a:r>
            <a:r>
              <a:rPr lang="en-US"/>
              <a:t> (</a:t>
            </a:r>
            <a:r>
              <a:rPr lang="en-US" i="1"/>
              <a:t>Data Exploration and Cleaning</a:t>
            </a:r>
            <a:r>
              <a:rPr lang="en-US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" name="Google Shape;30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b="1" dirty="0"/>
              <a:t>Charlie/Mario</a:t>
            </a:r>
            <a:r>
              <a:rPr lang="en-US" dirty="0"/>
              <a:t> (</a:t>
            </a:r>
            <a:r>
              <a:rPr lang="en-US" i="1" dirty="0"/>
              <a:t>Data Exploration and Cleaning</a:t>
            </a:r>
            <a:r>
              <a:rPr lang="en-US" dirty="0"/>
              <a:t>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dirty="0"/>
              <a:t>Process of dropping (name granularity, and the reference value used)</a:t>
            </a:r>
            <a:endParaRPr dirty="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livable space &gt; number of rooms.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accent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 dirty="0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 dirty="0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4" name="Google Shape;304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3f8ed0bd6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3f8ed0bd6_1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g33f8ed0bd6_1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b="1"/>
              <a:t>Charlie/Mario</a:t>
            </a:r>
            <a:r>
              <a:rPr lang="en-US"/>
              <a:t> (</a:t>
            </a:r>
            <a:r>
              <a:rPr lang="en-US" i="1"/>
              <a:t>Data Exploration and Cleaning</a:t>
            </a:r>
            <a:r>
              <a:rPr lang="en-US"/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Let’s check with Mario.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4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8" name="Google Shape;28;p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5" name="Google Shape;35;p2"/>
          <p:cNvSpPr txBox="1"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44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dt" idx="10"/>
          </p:nvPr>
        </p:nvSpPr>
        <p:spPr>
          <a:xfrm rot="5400000">
            <a:off x="10089390" y="1792223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"/>
          <p:cNvSpPr txBox="1">
            <a:spLocks noGrp="1"/>
          </p:cNvSpPr>
          <p:nvPr>
            <p:ph type="ftr" idx="11"/>
          </p:nvPr>
        </p:nvSpPr>
        <p:spPr>
          <a:xfrm rot="5400000">
            <a:off x="8959592" y="3226820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ldNum" idx="12"/>
          </p:nvPr>
        </p:nvSpPr>
        <p:spPr>
          <a:xfrm>
            <a:off x="10351008" y="292608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ctr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31" name="Google Shape;131;p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1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1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1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1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9" name="Google Shape;139;p11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40" name="Google Shape;140;p11"/>
          <p:cNvSpPr txBox="1"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1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body" idx="1"/>
          </p:nvPr>
        </p:nvSpPr>
        <p:spPr>
          <a:xfrm>
            <a:off x="1154956" y="553666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43" name="Google Shape;143;p11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aption">
  <p:cSld name="Title and Caption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49" name="Google Shape;149;p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2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2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2"/>
            <p:cNvSpPr/>
            <p:nvPr/>
          </p:nvSpPr>
          <p:spPr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 extrusionOk="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7" name="Google Shape;157;p12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58" name="Google Shape;158;p12"/>
          <p:cNvSpPr txBox="1"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2"/>
          <p:cNvSpPr txBox="1">
            <a:spLocks noGrp="1"/>
          </p:cNvSpPr>
          <p:nvPr>
            <p:ph type="body" idx="1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60" name="Google Shape;160;p12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2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Caption">
  <p:cSld name="Quote with Caption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66" name="Google Shape;166;p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74" name="Google Shape;174;p13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5" name="Google Shape;175;p13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176" name="Google Shape;176;p13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0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body" idx="1"/>
          </p:nvPr>
        </p:nvSpPr>
        <p:spPr>
          <a:xfrm>
            <a:off x="1945945" y="3678766"/>
            <a:ext cx="7725772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Name Card">
  <p:cSld name="Name Card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14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86" name="Google Shape;186;p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4" name="Google Shape;194;p14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95" name="Google Shape;195;p14"/>
          <p:cNvSpPr txBox="1"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14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4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5"/>
          <p:cNvSpPr txBox="1"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body" idx="2"/>
          </p:nvPr>
        </p:nvSpPr>
        <p:spPr>
          <a:xfrm>
            <a:off x="1154954" y="3193561"/>
            <a:ext cx="3129168" cy="283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body" idx="3"/>
          </p:nvPr>
        </p:nvSpPr>
        <p:spPr>
          <a:xfrm>
            <a:off x="4512721" y="2603502"/>
            <a:ext cx="314538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body" idx="4"/>
          </p:nvPr>
        </p:nvSpPr>
        <p:spPr>
          <a:xfrm>
            <a:off x="4512721" y="3193561"/>
            <a:ext cx="3145380" cy="2833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07" name="Google Shape;207;p15"/>
          <p:cNvSpPr txBox="1">
            <a:spLocks noGrp="1"/>
          </p:cNvSpPr>
          <p:nvPr>
            <p:ph type="body" idx="5"/>
          </p:nvPr>
        </p:nvSpPr>
        <p:spPr>
          <a:xfrm>
            <a:off x="7886700" y="2617299"/>
            <a:ext cx="3161029" cy="57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body" idx="6"/>
          </p:nvPr>
        </p:nvSpPr>
        <p:spPr>
          <a:xfrm>
            <a:off x="7886700" y="3193561"/>
            <a:ext cx="3164719" cy="283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09" name="Google Shape;209;p15"/>
          <p:cNvCxnSpPr/>
          <p:nvPr/>
        </p:nvCxnSpPr>
        <p:spPr>
          <a:xfrm>
            <a:off x="440397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784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0" name="Google Shape;210;p15"/>
          <p:cNvCxnSpPr/>
          <p:nvPr/>
        </p:nvCxnSpPr>
        <p:spPr>
          <a:xfrm>
            <a:off x="7772401" y="2569633"/>
            <a:ext cx="0" cy="3492499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784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Google Shape;211;p15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6"/>
          <p:cNvSpPr txBox="1"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17" name="Google Shape;217;p16"/>
          <p:cNvSpPr>
            <a:spLocks noGrp="1"/>
          </p:cNvSpPr>
          <p:nvPr>
            <p:ph type="pic" idx="2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8" name="Google Shape;218;p16"/>
          <p:cNvSpPr txBox="1">
            <a:spLocks noGrp="1"/>
          </p:cNvSpPr>
          <p:nvPr>
            <p:ph type="body" idx="3"/>
          </p:nvPr>
        </p:nvSpPr>
        <p:spPr>
          <a:xfrm>
            <a:off x="1154953" y="5109107"/>
            <a:ext cx="3050437" cy="91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19" name="Google Shape;219;p16"/>
          <p:cNvSpPr txBox="1">
            <a:spLocks noGrp="1"/>
          </p:cNvSpPr>
          <p:nvPr>
            <p:ph type="body" idx="4"/>
          </p:nvPr>
        </p:nvSpPr>
        <p:spPr>
          <a:xfrm>
            <a:off x="4572537" y="4532846"/>
            <a:ext cx="3046766" cy="651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0" name="Google Shape;220;p16"/>
          <p:cNvSpPr>
            <a:spLocks noGrp="1"/>
          </p:cNvSpPr>
          <p:nvPr>
            <p:ph type="pic" idx="5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1" name="Google Shape;221;p16"/>
          <p:cNvSpPr txBox="1">
            <a:spLocks noGrp="1"/>
          </p:cNvSpPr>
          <p:nvPr>
            <p:ph type="body" idx="6"/>
          </p:nvPr>
        </p:nvSpPr>
        <p:spPr>
          <a:xfrm>
            <a:off x="4568865" y="5184002"/>
            <a:ext cx="3050438" cy="843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22" name="Google Shape;222;p16"/>
          <p:cNvSpPr txBox="1">
            <a:spLocks noGrp="1"/>
          </p:cNvSpPr>
          <p:nvPr>
            <p:ph type="body" idx="7"/>
          </p:nvPr>
        </p:nvSpPr>
        <p:spPr>
          <a:xfrm>
            <a:off x="7983434" y="4532847"/>
            <a:ext cx="3050438" cy="65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23" name="Google Shape;223;p16"/>
          <p:cNvSpPr>
            <a:spLocks noGrp="1"/>
          </p:cNvSpPr>
          <p:nvPr>
            <p:ph type="pic" idx="8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4" name="Google Shape;224;p16"/>
          <p:cNvSpPr txBox="1">
            <a:spLocks noGrp="1"/>
          </p:cNvSpPr>
          <p:nvPr>
            <p:ph type="body" idx="9"/>
          </p:nvPr>
        </p:nvSpPr>
        <p:spPr>
          <a:xfrm>
            <a:off x="7983434" y="5184001"/>
            <a:ext cx="3050437" cy="843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225" name="Google Shape;225;p16"/>
          <p:cNvCxnSpPr/>
          <p:nvPr/>
        </p:nvCxnSpPr>
        <p:spPr>
          <a:xfrm>
            <a:off x="4388153" y="2603500"/>
            <a:ext cx="0" cy="3517594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6" name="Google Shape;226;p16"/>
          <p:cNvCxnSpPr/>
          <p:nvPr/>
        </p:nvCxnSpPr>
        <p:spPr>
          <a:xfrm>
            <a:off x="7801905" y="2603500"/>
            <a:ext cx="0" cy="3492500"/>
          </a:xfrm>
          <a:prstGeom prst="straightConnector1">
            <a:avLst/>
          </a:prstGeom>
          <a:noFill/>
          <a:ln w="12700" cap="flat" cmpd="sng">
            <a:solidFill>
              <a:schemeClr val="accen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7" name="Google Shape;227;p16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16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7"/>
          <p:cNvSpPr txBox="1"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7"/>
          <p:cNvSpPr txBox="1">
            <a:spLocks noGrp="1"/>
          </p:cNvSpPr>
          <p:nvPr>
            <p:ph type="body" idx="1"/>
          </p:nvPr>
        </p:nvSpPr>
        <p:spPr>
          <a:xfrm rot="5400000">
            <a:off x="3827511" y="-69056"/>
            <a:ext cx="3416300" cy="876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33" name="Google Shape;233;p17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7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1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38" name="Google Shape;238;p1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47" name="Google Shape;247;p18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48" name="Google Shape;248;p18"/>
          <p:cNvSpPr txBox="1">
            <a:spLocks noGrp="1"/>
          </p:cNvSpPr>
          <p:nvPr>
            <p:ph type="title"/>
          </p:nvPr>
        </p:nvSpPr>
        <p:spPr>
          <a:xfrm rot="5400000">
            <a:off x="6909428" y="2945796"/>
            <a:ext cx="4748589" cy="1413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8"/>
          <p:cNvSpPr txBox="1">
            <a:spLocks noGrp="1"/>
          </p:cNvSpPr>
          <p:nvPr>
            <p:ph type="body" idx="1"/>
          </p:nvPr>
        </p:nvSpPr>
        <p:spPr>
          <a:xfrm rot="5400000">
            <a:off x="1904432" y="528990"/>
            <a:ext cx="4748590" cy="6247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50" name="Google Shape;250;p18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8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43" name="Google Shape;43;p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2" name="Google Shape;52;p3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4825158" cy="3416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body" idx="2"/>
          </p:nvPr>
        </p:nvSpPr>
        <p:spPr>
          <a:xfrm>
            <a:off x="6208712" y="2603500"/>
            <a:ext cx="4825159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"/>
          <p:cNvSpPr txBox="1"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body" idx="2"/>
          </p:nvPr>
        </p:nvSpPr>
        <p:spPr>
          <a:xfrm>
            <a:off x="1154954" y="3179762"/>
            <a:ext cx="4825158" cy="2840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3"/>
          </p:nvPr>
        </p:nvSpPr>
        <p:spPr>
          <a:xfrm>
            <a:off x="6208712" y="2603500"/>
            <a:ext cx="482515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77" name="Google Shape;77;p6"/>
          <p:cNvSpPr txBox="1">
            <a:spLocks noGrp="1"/>
          </p:cNvSpPr>
          <p:nvPr>
            <p:ph type="body" idx="4"/>
          </p:nvPr>
        </p:nvSpPr>
        <p:spPr>
          <a:xfrm>
            <a:off x="6208710" y="3179762"/>
            <a:ext cx="4825159" cy="2840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8" name="Google Shape;78;p6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8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93" name="Google Shape;93;p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02" name="Google Shape;102;p9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body" idx="1"/>
          </p:nvPr>
        </p:nvSpPr>
        <p:spPr>
          <a:xfrm>
            <a:off x="5781146" y="1447800"/>
            <a:ext cx="519006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body" idx="2"/>
          </p:nvPr>
        </p:nvSpPr>
        <p:spPr>
          <a:xfrm>
            <a:off x="1154955" y="2895600"/>
            <a:ext cx="2793158" cy="3129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0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2" name="Google Shape;112;p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0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0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20" name="Google Shape;120;p10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0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22" name="Google Shape;122;p10"/>
          <p:cNvSpPr txBox="1"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0"/>
          <p:cNvSpPr>
            <a:spLocks noGrp="1"/>
          </p:cNvSpPr>
          <p:nvPr>
            <p:ph type="pic" idx="2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Google Shape;124;p10"/>
          <p:cNvSpPr txBox="1">
            <a:spLocks noGrp="1"/>
          </p:cNvSpPr>
          <p:nvPr>
            <p:ph type="body" idx="1"/>
          </p:nvPr>
        </p:nvSpPr>
        <p:spPr>
          <a:xfrm>
            <a:off x="1154955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5" name="Google Shape;125;p10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0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Google Shape;11;p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9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" name="Google Shape;19;p1"/>
            <p:cNvSpPr/>
            <p:nvPr/>
          </p:nvSpPr>
          <p:spPr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0" name="Google Shape;20;p1"/>
          <p:cNvSpPr txBox="1"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1"/>
          <p:cNvSpPr txBox="1"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2" name="Google Shape;22;p1"/>
          <p:cNvSpPr txBox="1">
            <a:spLocks noGrp="1"/>
          </p:cNvSpPr>
          <p:nvPr>
            <p:ph type="dt" idx="10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3" name="Google Shape;23;p1"/>
          <p:cNvSpPr txBox="1">
            <a:spLocks noGrp="1"/>
          </p:cNvSpPr>
          <p:nvPr>
            <p:ph type="ftr" idx="11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4" name="Google Shape;24;p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705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spcBef>
                <a:spcPts val="0"/>
              </a:spcBef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9"/>
          <p:cNvSpPr txBox="1">
            <a:spLocks noGrp="1"/>
          </p:cNvSpPr>
          <p:nvPr>
            <p:ph type="ctrTitle"/>
          </p:nvPr>
        </p:nvSpPr>
        <p:spPr>
          <a:xfrm>
            <a:off x="983411" y="2099732"/>
            <a:ext cx="9051985" cy="267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</a:pPr>
            <a:r>
              <a:rPr lang="en-US" b="1"/>
              <a:t>Predicting Ames Housing Prices </a:t>
            </a:r>
            <a:br>
              <a:rPr lang="en-US"/>
            </a:br>
            <a:r>
              <a:rPr lang="en-US"/>
              <a:t>Machine Learning Project</a:t>
            </a:r>
            <a:endParaRPr/>
          </a:p>
        </p:txBody>
      </p:sp>
      <p:sp>
        <p:nvSpPr>
          <p:cNvPr id="260" name="Google Shape;260;p19"/>
          <p:cNvSpPr txBox="1">
            <a:spLocks noGrp="1"/>
          </p:cNvSpPr>
          <p:nvPr>
            <p:ph type="subTitle" idx="1"/>
          </p:nvPr>
        </p:nvSpPr>
        <p:spPr>
          <a:xfrm>
            <a:off x="1045687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/>
              <a:t>EL GRUPO, AUGUST 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"/>
          <p:cNvSpPr txBox="1">
            <a:spLocks noGrp="1"/>
          </p:cNvSpPr>
          <p:nvPr>
            <p:ph type="body" idx="1"/>
          </p:nvPr>
        </p:nvSpPr>
        <p:spPr>
          <a:xfrm>
            <a:off x="7872259" y="1934280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</a:pPr>
            <a:r>
              <a:rPr lang="en-US" sz="1400" b="1" dirty="0"/>
              <a:t>PREDICTIVE MODELS USED</a:t>
            </a:r>
            <a:endParaRPr sz="1400" b="1"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</a:t>
            </a:r>
            <a:r>
              <a:rPr lang="es-ES" sz="1400" dirty="0"/>
              <a:t>RIDGE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LASSO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KAGGLE RESULTS</a:t>
            </a:r>
            <a:br>
              <a:rPr lang="en-US" sz="1400" dirty="0"/>
            </a:br>
            <a:endParaRPr sz="1400" dirty="0"/>
          </a:p>
        </p:txBody>
      </p:sp>
      <p:sp>
        <p:nvSpPr>
          <p:cNvPr id="267" name="Google Shape;267;p20"/>
          <p:cNvSpPr/>
          <p:nvPr/>
        </p:nvSpPr>
        <p:spPr>
          <a:xfrm>
            <a:off x="1023531" y="1794705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8" name="Google Shape;268;p20"/>
          <p:cNvSpPr/>
          <p:nvPr/>
        </p:nvSpPr>
        <p:spPr>
          <a:xfrm>
            <a:off x="1023530" y="4131643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6930845" y="1795390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7003416" y="4131643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3" name="Google Shape;273;p20"/>
          <p:cNvSpPr txBox="1"/>
          <p:nvPr/>
        </p:nvSpPr>
        <p:spPr>
          <a:xfrm>
            <a:off x="1896242" y="4337944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EXPLORATION AND CLEANING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MISSING VALUES, NEW VARIABLES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SKEWNESS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MULTICOLLENIARITY</a:t>
            </a:r>
            <a:b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400" b="0" i="0" u="none" strike="noStrike" cap="none" dirty="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4" name="Google Shape;274;p20"/>
          <p:cNvSpPr txBox="1"/>
          <p:nvPr/>
        </p:nvSpPr>
        <p:spPr>
          <a:xfrm>
            <a:off x="695065" y="666821"/>
            <a:ext cx="140455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sng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/>
          </a:p>
        </p:txBody>
      </p:sp>
      <p:sp>
        <p:nvSpPr>
          <p:cNvPr id="11" name="Google Shape;266;p20">
            <a:extLst>
              <a:ext uri="{FF2B5EF4-FFF2-40B4-BE49-F238E27FC236}">
                <a16:creationId xmlns:a16="http://schemas.microsoft.com/office/drawing/2014/main" id="{73BB3FE3-FF57-4CB2-878C-CEB74E3780D5}"/>
              </a:ext>
            </a:extLst>
          </p:cNvPr>
          <p:cNvSpPr txBox="1">
            <a:spLocks/>
          </p:cNvSpPr>
          <p:nvPr/>
        </p:nvSpPr>
        <p:spPr>
          <a:xfrm>
            <a:off x="1896242" y="1934280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SzPts val="1120"/>
            </a:pPr>
            <a:r>
              <a:rPr lang="en-US" sz="1400" b="1" dirty="0">
                <a:solidFill>
                  <a:schemeClr val="lt1"/>
                </a:solidFill>
              </a:rPr>
              <a:t>BACKGROUND</a:t>
            </a:r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OBJECTIVE OF PROJECT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DATASET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A LITTLE BIT ABOUT AMES, IOWA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13" name="Google Shape;266;p20">
            <a:extLst>
              <a:ext uri="{FF2B5EF4-FFF2-40B4-BE49-F238E27FC236}">
                <a16:creationId xmlns:a16="http://schemas.microsoft.com/office/drawing/2014/main" id="{EBFD35C3-3482-495F-A6C7-B0D248184387}"/>
              </a:ext>
            </a:extLst>
          </p:cNvPr>
          <p:cNvSpPr txBox="1">
            <a:spLocks/>
          </p:cNvSpPr>
          <p:nvPr/>
        </p:nvSpPr>
        <p:spPr>
          <a:xfrm>
            <a:off x="7872259" y="4337944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SzPts val="1120"/>
            </a:pPr>
            <a:r>
              <a:rPr lang="en-US" sz="1400" b="1" dirty="0"/>
              <a:t>CONCLUSION</a:t>
            </a:r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ADDITIONAL MODELS, FE, DIMENSIONS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EXTERNAL DATA ISSUE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SYNCING ACCOUNTS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942397-1ACB-4C5D-96FA-F619842A48C2}"/>
              </a:ext>
            </a:extLst>
          </p:cNvPr>
          <p:cNvSpPr/>
          <p:nvPr/>
        </p:nvSpPr>
        <p:spPr>
          <a:xfrm>
            <a:off x="7751039" y="1651332"/>
            <a:ext cx="3580944" cy="1737447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1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6"/>
          <p:cNvSpPr txBox="1">
            <a:spLocks noGrp="1"/>
          </p:cNvSpPr>
          <p:nvPr>
            <p:ph type="title"/>
          </p:nvPr>
        </p:nvSpPr>
        <p:spPr>
          <a:xfrm>
            <a:off x="1372668" y="887806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dirty="0"/>
              <a:t>Predictive Models (1) </a:t>
            </a:r>
            <a:endParaRPr dirty="0"/>
          </a:p>
        </p:txBody>
      </p:sp>
      <p:sp>
        <p:nvSpPr>
          <p:cNvPr id="344" name="Google Shape;344;p26"/>
          <p:cNvSpPr/>
          <p:nvPr/>
        </p:nvSpPr>
        <p:spPr>
          <a:xfrm>
            <a:off x="625045" y="973668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18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345" name="Google Shape;345;p26"/>
          <p:cNvGraphicFramePr/>
          <p:nvPr>
            <p:extLst>
              <p:ext uri="{D42A27DB-BD31-4B8C-83A1-F6EECF244321}">
                <p14:modId xmlns:p14="http://schemas.microsoft.com/office/powerpoint/2010/main" val="2078067465"/>
              </p:ext>
            </p:extLst>
          </p:nvPr>
        </p:nvGraphicFramePr>
        <p:xfrm>
          <a:off x="2165973" y="2526248"/>
          <a:ext cx="8445627" cy="3312535"/>
        </p:xfrm>
        <a:graphic>
          <a:graphicData uri="http://schemas.openxmlformats.org/drawingml/2006/table">
            <a:tbl>
              <a:tblPr firstRow="1" bandRow="1">
                <a:noFill/>
                <a:tableStyleId>{9D753646-0FFC-4F4D-9F82-F27D2D140389}</a:tableStyleId>
              </a:tblPr>
              <a:tblGrid>
                <a:gridCol w="25597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20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23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250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Model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Mean CV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RMSE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250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Lasso (Grid Search)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dirty="0"/>
                        <a:t>0.945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dirty="0"/>
                        <a:t>0.009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250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Lasso CV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dirty="0"/>
                        <a:t>0.898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dirty="0"/>
                        <a:t>0.016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250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 dirty="0"/>
                        <a:t>Ridge </a:t>
                      </a:r>
                      <a:endParaRPr sz="1800" b="1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 dirty="0"/>
                        <a:t>0.945</a:t>
                      </a:r>
                      <a:endParaRPr sz="1800" b="1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b="1" dirty="0"/>
                        <a:t>0.009</a:t>
                      </a:r>
                      <a:endParaRPr sz="1800" b="1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250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dirty="0"/>
                        <a:t>Ridge CV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dirty="0"/>
                        <a:t>0.938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 dirty="0"/>
                        <a:t>0.01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Google Shape;310;p23">
            <a:extLst>
              <a:ext uri="{FF2B5EF4-FFF2-40B4-BE49-F238E27FC236}">
                <a16:creationId xmlns:a16="http://schemas.microsoft.com/office/drawing/2014/main" id="{9E54692D-3AA5-4E75-9372-59539D74D573}"/>
              </a:ext>
            </a:extLst>
          </p:cNvPr>
          <p:cNvSpPr/>
          <p:nvPr/>
        </p:nvSpPr>
        <p:spPr>
          <a:xfrm>
            <a:off x="397773" y="6068752"/>
            <a:ext cx="353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Number of Variables: 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243</a:t>
            </a: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985D04-11A1-4E41-A1B3-2BF73F279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318" y="2331336"/>
            <a:ext cx="6267608" cy="4102315"/>
          </a:xfrm>
          <a:prstGeom prst="rect">
            <a:avLst/>
          </a:prstGeom>
        </p:spPr>
      </p:pic>
      <p:sp>
        <p:nvSpPr>
          <p:cNvPr id="6" name="Google Shape;343;p26">
            <a:extLst>
              <a:ext uri="{FF2B5EF4-FFF2-40B4-BE49-F238E27FC236}">
                <a16:creationId xmlns:a16="http://schemas.microsoft.com/office/drawing/2014/main" id="{57C3ABF1-D830-4729-997D-C5A2FF686F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72668" y="887806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dirty="0"/>
              <a:t>Predictive Models (2) </a:t>
            </a:r>
            <a:r>
              <a:rPr lang="en-US" i="1" dirty="0"/>
              <a:t>Kaggle Results</a:t>
            </a:r>
            <a:endParaRPr i="1" dirty="0"/>
          </a:p>
        </p:txBody>
      </p:sp>
      <p:sp>
        <p:nvSpPr>
          <p:cNvPr id="7" name="Google Shape;344;p26">
            <a:extLst>
              <a:ext uri="{FF2B5EF4-FFF2-40B4-BE49-F238E27FC236}">
                <a16:creationId xmlns:a16="http://schemas.microsoft.com/office/drawing/2014/main" id="{64ADE185-B400-4E85-82B8-ED67A0DEFDF6}"/>
              </a:ext>
            </a:extLst>
          </p:cNvPr>
          <p:cNvSpPr/>
          <p:nvPr/>
        </p:nvSpPr>
        <p:spPr>
          <a:xfrm>
            <a:off x="625045" y="973668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1800" b="1" dirty="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33047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"/>
          <p:cNvSpPr txBox="1">
            <a:spLocks noGrp="1"/>
          </p:cNvSpPr>
          <p:nvPr>
            <p:ph type="body" idx="1"/>
          </p:nvPr>
        </p:nvSpPr>
        <p:spPr>
          <a:xfrm>
            <a:off x="7872259" y="1934280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</a:pPr>
            <a:r>
              <a:rPr lang="en-US" sz="1400" b="1" dirty="0"/>
              <a:t>PREDICTIVE MODELS USED</a:t>
            </a:r>
            <a:endParaRPr sz="1400" b="1"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</a:t>
            </a:r>
            <a:r>
              <a:rPr lang="es-ES" sz="1400" dirty="0"/>
              <a:t>RIDGE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LASSO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KAGGLE RESULTS</a:t>
            </a:r>
            <a:br>
              <a:rPr lang="en-US" sz="1400" dirty="0"/>
            </a:br>
            <a:endParaRPr sz="1400" dirty="0"/>
          </a:p>
        </p:txBody>
      </p:sp>
      <p:sp>
        <p:nvSpPr>
          <p:cNvPr id="267" name="Google Shape;267;p20"/>
          <p:cNvSpPr/>
          <p:nvPr/>
        </p:nvSpPr>
        <p:spPr>
          <a:xfrm>
            <a:off x="1023531" y="1794705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8" name="Google Shape;268;p20"/>
          <p:cNvSpPr/>
          <p:nvPr/>
        </p:nvSpPr>
        <p:spPr>
          <a:xfrm>
            <a:off x="1023530" y="4131643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6930845" y="1795390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7003416" y="4131643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3" name="Google Shape;273;p20"/>
          <p:cNvSpPr txBox="1"/>
          <p:nvPr/>
        </p:nvSpPr>
        <p:spPr>
          <a:xfrm>
            <a:off x="1896242" y="4337944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EXPLORATION AND CLEANING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MISSING VALUES, NEW VARIABLES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SKEWNESS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MULTICOLLENIARITY</a:t>
            </a:r>
            <a:b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400" b="0" i="0" u="none" strike="noStrike" cap="none" dirty="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4" name="Google Shape;274;p20"/>
          <p:cNvSpPr txBox="1"/>
          <p:nvPr/>
        </p:nvSpPr>
        <p:spPr>
          <a:xfrm>
            <a:off x="695065" y="666821"/>
            <a:ext cx="140455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sng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/>
          </a:p>
        </p:txBody>
      </p:sp>
      <p:sp>
        <p:nvSpPr>
          <p:cNvPr id="11" name="Google Shape;266;p20">
            <a:extLst>
              <a:ext uri="{FF2B5EF4-FFF2-40B4-BE49-F238E27FC236}">
                <a16:creationId xmlns:a16="http://schemas.microsoft.com/office/drawing/2014/main" id="{73BB3FE3-FF57-4CB2-878C-CEB74E3780D5}"/>
              </a:ext>
            </a:extLst>
          </p:cNvPr>
          <p:cNvSpPr txBox="1">
            <a:spLocks/>
          </p:cNvSpPr>
          <p:nvPr/>
        </p:nvSpPr>
        <p:spPr>
          <a:xfrm>
            <a:off x="1896242" y="1934280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SzPts val="1120"/>
            </a:pPr>
            <a:r>
              <a:rPr lang="en-US" sz="1400" b="1" dirty="0">
                <a:solidFill>
                  <a:schemeClr val="lt1"/>
                </a:solidFill>
              </a:rPr>
              <a:t>BACKGROUND</a:t>
            </a:r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OBJECTIVE OF PROJECT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DATASET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A LITTLE BIT ABOUT AMES, IOWA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13" name="Google Shape;266;p20">
            <a:extLst>
              <a:ext uri="{FF2B5EF4-FFF2-40B4-BE49-F238E27FC236}">
                <a16:creationId xmlns:a16="http://schemas.microsoft.com/office/drawing/2014/main" id="{EBFD35C3-3482-495F-A6C7-B0D248184387}"/>
              </a:ext>
            </a:extLst>
          </p:cNvPr>
          <p:cNvSpPr txBox="1">
            <a:spLocks/>
          </p:cNvSpPr>
          <p:nvPr/>
        </p:nvSpPr>
        <p:spPr>
          <a:xfrm>
            <a:off x="7872259" y="4337944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SzPts val="1120"/>
            </a:pPr>
            <a:r>
              <a:rPr lang="en-US" sz="1400" b="1" dirty="0"/>
              <a:t>CONCLUSION</a:t>
            </a:r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ADDITIONAL MODELS, FE, DIMENSIONS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EXTERNAL DATA ISSUE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SYNCING ACCOUNTS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942397-1ACB-4C5D-96FA-F619842A48C2}"/>
              </a:ext>
            </a:extLst>
          </p:cNvPr>
          <p:cNvSpPr/>
          <p:nvPr/>
        </p:nvSpPr>
        <p:spPr>
          <a:xfrm>
            <a:off x="7811269" y="4131643"/>
            <a:ext cx="3580944" cy="1737447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782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8"/>
          <p:cNvSpPr txBox="1">
            <a:spLocks noGrp="1"/>
          </p:cNvSpPr>
          <p:nvPr>
            <p:ph type="title"/>
          </p:nvPr>
        </p:nvSpPr>
        <p:spPr>
          <a:xfrm>
            <a:off x="1372668" y="887806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360" name="Google Shape;360;p28"/>
          <p:cNvSpPr/>
          <p:nvPr/>
        </p:nvSpPr>
        <p:spPr>
          <a:xfrm>
            <a:off x="625045" y="973668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1" name="Google Shape;361;p28"/>
          <p:cNvSpPr txBox="1"/>
          <p:nvPr/>
        </p:nvSpPr>
        <p:spPr>
          <a:xfrm>
            <a:off x="625045" y="2529779"/>
            <a:ext cx="10136700" cy="48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be improved: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Char char="-"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Explore additional models (e.g. Random Forest, XG Boost)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Char char="-"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Further feature engineering 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Char char="-"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Reduce Dimensions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accen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accen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Things that didn’t work:</a:t>
            </a:r>
            <a:endParaRPr sz="1800" b="1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Char char="-"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Similar to other groups we brought additional external data without fruition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Char char="-"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Troubles with </a:t>
            </a:r>
            <a:r>
              <a:rPr lang="en-US" sz="1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github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collaboration and .</a:t>
            </a:r>
            <a:r>
              <a:rPr lang="en-US" sz="1800" dirty="0" err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pynb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syncing   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Char char="-"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"/>
          <p:cNvSpPr txBox="1">
            <a:spLocks noGrp="1"/>
          </p:cNvSpPr>
          <p:nvPr>
            <p:ph type="body" idx="1"/>
          </p:nvPr>
        </p:nvSpPr>
        <p:spPr>
          <a:xfrm>
            <a:off x="7872259" y="1934280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</a:pPr>
            <a:r>
              <a:rPr lang="en-US" sz="1400" b="1" dirty="0"/>
              <a:t>PREDICTIVE MODELS USED</a:t>
            </a:r>
            <a:endParaRPr sz="1400" b="1"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</a:t>
            </a:r>
            <a:r>
              <a:rPr lang="es-ES" sz="1400" dirty="0"/>
              <a:t>RIDGE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LASSO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KAGGLE RESULTS</a:t>
            </a:r>
            <a:br>
              <a:rPr lang="en-US" sz="1400" dirty="0"/>
            </a:br>
            <a:endParaRPr sz="1400" dirty="0"/>
          </a:p>
        </p:txBody>
      </p:sp>
      <p:sp>
        <p:nvSpPr>
          <p:cNvPr id="267" name="Google Shape;267;p20"/>
          <p:cNvSpPr/>
          <p:nvPr/>
        </p:nvSpPr>
        <p:spPr>
          <a:xfrm>
            <a:off x="1023531" y="1794705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8" name="Google Shape;268;p20"/>
          <p:cNvSpPr/>
          <p:nvPr/>
        </p:nvSpPr>
        <p:spPr>
          <a:xfrm>
            <a:off x="1023530" y="4131643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6930845" y="1795390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7003416" y="4131643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3" name="Google Shape;273;p20"/>
          <p:cNvSpPr txBox="1"/>
          <p:nvPr/>
        </p:nvSpPr>
        <p:spPr>
          <a:xfrm>
            <a:off x="1896242" y="4337944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EXPLORATION AND CLEANING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MISSING VALUES, NEW VARIABLES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SKEWNESS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MULTICOLLENIARITY</a:t>
            </a:r>
            <a:b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400" b="0" i="0" u="none" strike="noStrike" cap="none" dirty="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4" name="Google Shape;274;p20"/>
          <p:cNvSpPr txBox="1"/>
          <p:nvPr/>
        </p:nvSpPr>
        <p:spPr>
          <a:xfrm>
            <a:off x="695065" y="666821"/>
            <a:ext cx="140455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sng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/>
          </a:p>
        </p:txBody>
      </p:sp>
      <p:sp>
        <p:nvSpPr>
          <p:cNvPr id="11" name="Google Shape;266;p20">
            <a:extLst>
              <a:ext uri="{FF2B5EF4-FFF2-40B4-BE49-F238E27FC236}">
                <a16:creationId xmlns:a16="http://schemas.microsoft.com/office/drawing/2014/main" id="{73BB3FE3-FF57-4CB2-878C-CEB74E3780D5}"/>
              </a:ext>
            </a:extLst>
          </p:cNvPr>
          <p:cNvSpPr txBox="1">
            <a:spLocks/>
          </p:cNvSpPr>
          <p:nvPr/>
        </p:nvSpPr>
        <p:spPr>
          <a:xfrm>
            <a:off x="1896242" y="1934280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SzPts val="1120"/>
            </a:pPr>
            <a:r>
              <a:rPr lang="en-US" sz="1400" b="1" dirty="0">
                <a:solidFill>
                  <a:schemeClr val="lt1"/>
                </a:solidFill>
              </a:rPr>
              <a:t>BACKGROUND</a:t>
            </a:r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OBJECTIVE OF PROJECT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DATASET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A LITTLE BIT ABOUT AMES, IOWA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13" name="Google Shape;266;p20">
            <a:extLst>
              <a:ext uri="{FF2B5EF4-FFF2-40B4-BE49-F238E27FC236}">
                <a16:creationId xmlns:a16="http://schemas.microsoft.com/office/drawing/2014/main" id="{EBFD35C3-3482-495F-A6C7-B0D248184387}"/>
              </a:ext>
            </a:extLst>
          </p:cNvPr>
          <p:cNvSpPr txBox="1">
            <a:spLocks/>
          </p:cNvSpPr>
          <p:nvPr/>
        </p:nvSpPr>
        <p:spPr>
          <a:xfrm>
            <a:off x="7872259" y="4337944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SzPts val="1120"/>
            </a:pPr>
            <a:r>
              <a:rPr lang="en-US" sz="1400" b="1" dirty="0"/>
              <a:t>CONCLUSION</a:t>
            </a:r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ADDITIONAL MODELS, FE, DIMENSIONS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EXTERNAL DATA ISSUE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SYNCING ACCOUNTS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942397-1ACB-4C5D-96FA-F619842A48C2}"/>
              </a:ext>
            </a:extLst>
          </p:cNvPr>
          <p:cNvSpPr/>
          <p:nvPr/>
        </p:nvSpPr>
        <p:spPr>
          <a:xfrm>
            <a:off x="1839751" y="1794705"/>
            <a:ext cx="3580944" cy="1737447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9086" y="2418265"/>
            <a:ext cx="6217489" cy="414706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1"/>
          <p:cNvSpPr txBox="1">
            <a:spLocks noGrp="1"/>
          </p:cNvSpPr>
          <p:nvPr>
            <p:ph type="title"/>
          </p:nvPr>
        </p:nvSpPr>
        <p:spPr>
          <a:xfrm>
            <a:off x="1372668" y="887806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/>
              <a:t>Background/Dataset information</a:t>
            </a:r>
            <a:endParaRPr/>
          </a:p>
        </p:txBody>
      </p:sp>
      <p:sp>
        <p:nvSpPr>
          <p:cNvPr id="282" name="Google Shape;282;p21"/>
          <p:cNvSpPr/>
          <p:nvPr/>
        </p:nvSpPr>
        <p:spPr>
          <a:xfrm>
            <a:off x="625045" y="973668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3" name="Google Shape;283;p21"/>
          <p:cNvSpPr txBox="1"/>
          <p:nvPr/>
        </p:nvSpPr>
        <p:spPr>
          <a:xfrm>
            <a:off x="7006549" y="2234316"/>
            <a:ext cx="4586453" cy="4801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 continuous variables (numerical) 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Related to various area dimensions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accen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14 discrete variables (numerical) 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Quantify the number of items occurring within the house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accen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23 nominal variables (categorical) 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Identify various types of dwellings, garages, materials, and environmental conditions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23 ordinal variables (categorical) 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Rate various items within the property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4" name="Google Shape;284;p21"/>
          <p:cNvSpPr txBox="1"/>
          <p:nvPr/>
        </p:nvSpPr>
        <p:spPr>
          <a:xfrm>
            <a:off x="529086" y="2234316"/>
            <a:ext cx="5450295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#Rankings </a:t>
            </a: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(CNN Money 2010, The Economist)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>
            <a:spLocks noGrp="1"/>
          </p:cNvSpPr>
          <p:nvPr>
            <p:ph type="title"/>
          </p:nvPr>
        </p:nvSpPr>
        <p:spPr>
          <a:xfrm>
            <a:off x="1372668" y="887806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/>
              <a:t>Background/Dataset information</a:t>
            </a:r>
            <a:endParaRPr/>
          </a:p>
        </p:txBody>
      </p:sp>
      <p:sp>
        <p:nvSpPr>
          <p:cNvPr id="282" name="Google Shape;282;p21"/>
          <p:cNvSpPr/>
          <p:nvPr/>
        </p:nvSpPr>
        <p:spPr>
          <a:xfrm>
            <a:off x="625045" y="973668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7" name="Google Shape;367;p29">
            <a:extLst>
              <a:ext uri="{FF2B5EF4-FFF2-40B4-BE49-F238E27FC236}">
                <a16:creationId xmlns:a16="http://schemas.microsoft.com/office/drawing/2014/main" id="{97CAC504-192E-4A2A-B6CB-7885BA8888B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072" y="4449937"/>
            <a:ext cx="3459405" cy="20730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368;p29">
            <a:extLst>
              <a:ext uri="{FF2B5EF4-FFF2-40B4-BE49-F238E27FC236}">
                <a16:creationId xmlns:a16="http://schemas.microsoft.com/office/drawing/2014/main" id="{D3DC31AC-D562-4866-9EE1-E77165A6E36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599" y="2241635"/>
            <a:ext cx="5079392" cy="2011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377;p30">
            <a:extLst>
              <a:ext uri="{FF2B5EF4-FFF2-40B4-BE49-F238E27FC236}">
                <a16:creationId xmlns:a16="http://schemas.microsoft.com/office/drawing/2014/main" id="{785B99A9-569F-48E9-813C-BFDE1B83F686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6149" y="4391818"/>
            <a:ext cx="3039620" cy="2466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376;p30">
            <a:extLst>
              <a:ext uri="{FF2B5EF4-FFF2-40B4-BE49-F238E27FC236}">
                <a16:creationId xmlns:a16="http://schemas.microsoft.com/office/drawing/2014/main" id="{3BE436FF-ADF3-4102-81E2-4D513C92148B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4066" y="2611789"/>
            <a:ext cx="4582163" cy="40814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1746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"/>
          <p:cNvSpPr txBox="1">
            <a:spLocks noGrp="1"/>
          </p:cNvSpPr>
          <p:nvPr>
            <p:ph type="body" idx="1"/>
          </p:nvPr>
        </p:nvSpPr>
        <p:spPr>
          <a:xfrm>
            <a:off x="7872259" y="1934280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20"/>
              <a:buNone/>
            </a:pPr>
            <a:r>
              <a:rPr lang="en-US" sz="1400" b="1" dirty="0"/>
              <a:t>PREDICTIVE MODELS USED</a:t>
            </a:r>
            <a:endParaRPr sz="1400" b="1"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</a:t>
            </a:r>
            <a:r>
              <a:rPr lang="es-ES" sz="1400" dirty="0"/>
              <a:t>RIDGE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LASSO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20"/>
            </a:pPr>
            <a:r>
              <a:rPr lang="en-US" sz="1400" dirty="0"/>
              <a:t>- KAGGLE RESULTS</a:t>
            </a:r>
            <a:br>
              <a:rPr lang="en-US" sz="1400" dirty="0"/>
            </a:br>
            <a:endParaRPr sz="1400" dirty="0"/>
          </a:p>
        </p:txBody>
      </p:sp>
      <p:sp>
        <p:nvSpPr>
          <p:cNvPr id="267" name="Google Shape;267;p20"/>
          <p:cNvSpPr/>
          <p:nvPr/>
        </p:nvSpPr>
        <p:spPr>
          <a:xfrm>
            <a:off x="1023531" y="1794705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8" name="Google Shape;268;p20"/>
          <p:cNvSpPr/>
          <p:nvPr/>
        </p:nvSpPr>
        <p:spPr>
          <a:xfrm>
            <a:off x="1023530" y="4131643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0" name="Google Shape;270;p20"/>
          <p:cNvSpPr/>
          <p:nvPr/>
        </p:nvSpPr>
        <p:spPr>
          <a:xfrm>
            <a:off x="6930845" y="1795390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1" name="Google Shape;271;p20"/>
          <p:cNvSpPr/>
          <p:nvPr/>
        </p:nvSpPr>
        <p:spPr>
          <a:xfrm>
            <a:off x="7003416" y="4131643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sz="1800" b="1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3" name="Google Shape;273;p20"/>
          <p:cNvSpPr txBox="1"/>
          <p:nvPr/>
        </p:nvSpPr>
        <p:spPr>
          <a:xfrm>
            <a:off x="1896242" y="4337944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</a:pPr>
            <a:r>
              <a:rPr lang="en-US" sz="1400" b="1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EXPLORATION AND CLEANING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MISSING VALUES, NEW VARIABLES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SKEWNESS</a:t>
            </a:r>
            <a:endParaRPr dirty="0"/>
          </a:p>
          <a:p>
            <a:pPr marR="0" lvl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MULTICOLLENIARITY</a:t>
            </a:r>
            <a:br>
              <a:rPr lang="en-US" sz="1400" b="0" i="0" u="none" strike="noStrike" cap="none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400" b="0" i="0" u="none" strike="noStrike" cap="none" dirty="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4" name="Google Shape;274;p20"/>
          <p:cNvSpPr txBox="1"/>
          <p:nvPr/>
        </p:nvSpPr>
        <p:spPr>
          <a:xfrm>
            <a:off x="695065" y="666821"/>
            <a:ext cx="140455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sng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/>
          </a:p>
        </p:txBody>
      </p:sp>
      <p:sp>
        <p:nvSpPr>
          <p:cNvPr id="11" name="Google Shape;266;p20">
            <a:extLst>
              <a:ext uri="{FF2B5EF4-FFF2-40B4-BE49-F238E27FC236}">
                <a16:creationId xmlns:a16="http://schemas.microsoft.com/office/drawing/2014/main" id="{73BB3FE3-FF57-4CB2-878C-CEB74E3780D5}"/>
              </a:ext>
            </a:extLst>
          </p:cNvPr>
          <p:cNvSpPr txBox="1">
            <a:spLocks/>
          </p:cNvSpPr>
          <p:nvPr/>
        </p:nvSpPr>
        <p:spPr>
          <a:xfrm>
            <a:off x="1896242" y="1934280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SzPts val="1120"/>
            </a:pPr>
            <a:r>
              <a:rPr lang="en-US" sz="1400" b="1" dirty="0">
                <a:solidFill>
                  <a:schemeClr val="lt1"/>
                </a:solidFill>
              </a:rPr>
              <a:t>BACKGROUND</a:t>
            </a:r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OBJECTIVE OF PROJECT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DATASET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>
                <a:solidFill>
                  <a:schemeClr val="lt1"/>
                </a:solidFill>
              </a:rPr>
              <a:t>- A LITTLE BIT ABOUT AMES, IOWA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13" name="Google Shape;266;p20">
            <a:extLst>
              <a:ext uri="{FF2B5EF4-FFF2-40B4-BE49-F238E27FC236}">
                <a16:creationId xmlns:a16="http://schemas.microsoft.com/office/drawing/2014/main" id="{EBFD35C3-3482-495F-A6C7-B0D248184387}"/>
              </a:ext>
            </a:extLst>
          </p:cNvPr>
          <p:cNvSpPr txBox="1">
            <a:spLocks/>
          </p:cNvSpPr>
          <p:nvPr/>
        </p:nvSpPr>
        <p:spPr>
          <a:xfrm>
            <a:off x="7872259" y="4337944"/>
            <a:ext cx="3939219" cy="1391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SzPts val="1120"/>
            </a:pPr>
            <a:r>
              <a:rPr lang="en-US" sz="1400" b="1" dirty="0"/>
              <a:t>CONCLUSION</a:t>
            </a:r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ADDITIONAL MODELS, FE, DIMENSIONS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EXTERNAL DATA ISSUE</a:t>
            </a:r>
            <a:endParaRPr lang="en-US" dirty="0"/>
          </a:p>
          <a:p>
            <a:pPr marL="0" indent="0">
              <a:lnSpc>
                <a:spcPct val="80000"/>
              </a:lnSpc>
              <a:buSzPts val="1120"/>
            </a:pPr>
            <a:r>
              <a:rPr lang="en-US" sz="1400" dirty="0"/>
              <a:t>- SYNCING ACCOUNTS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942397-1ACB-4C5D-96FA-F619842A48C2}"/>
              </a:ext>
            </a:extLst>
          </p:cNvPr>
          <p:cNvSpPr/>
          <p:nvPr/>
        </p:nvSpPr>
        <p:spPr>
          <a:xfrm>
            <a:off x="1845227" y="4093802"/>
            <a:ext cx="3580944" cy="1737447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478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"/>
          <p:cNvSpPr txBox="1">
            <a:spLocks noGrp="1"/>
          </p:cNvSpPr>
          <p:nvPr>
            <p:ph type="title"/>
          </p:nvPr>
        </p:nvSpPr>
        <p:spPr>
          <a:xfrm>
            <a:off x="1372668" y="887806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/>
              <a:t>Data Exploration and Cleaning (1)</a:t>
            </a:r>
            <a:endParaRPr/>
          </a:p>
        </p:txBody>
      </p:sp>
      <p:sp>
        <p:nvSpPr>
          <p:cNvPr id="291" name="Google Shape;291;p22"/>
          <p:cNvSpPr/>
          <p:nvPr/>
        </p:nvSpPr>
        <p:spPr>
          <a:xfrm>
            <a:off x="625045" y="973668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92" name="Google Shape;292;p22"/>
          <p:cNvPicPr preferRelativeResize="0"/>
          <p:nvPr/>
        </p:nvPicPr>
        <p:blipFill rotWithShape="1">
          <a:blip r:embed="rId3">
            <a:alphaModFix/>
          </a:blip>
          <a:srcRect l="14829" t="60058" r="44718" b="17333"/>
          <a:stretch/>
        </p:blipFill>
        <p:spPr>
          <a:xfrm>
            <a:off x="0" y="2786722"/>
            <a:ext cx="4630728" cy="172543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2"/>
          <p:cNvSpPr/>
          <p:nvPr/>
        </p:nvSpPr>
        <p:spPr>
          <a:xfrm>
            <a:off x="442166" y="2417398"/>
            <a:ext cx="45047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“SalePrice” </a:t>
            </a: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 skewed right</a:t>
            </a:r>
            <a:endParaRPr/>
          </a:p>
        </p:txBody>
      </p:sp>
      <p:sp>
        <p:nvSpPr>
          <p:cNvPr id="294" name="Google Shape;294;p22"/>
          <p:cNvSpPr/>
          <p:nvPr/>
        </p:nvSpPr>
        <p:spPr>
          <a:xfrm>
            <a:off x="71707" y="4683188"/>
            <a:ext cx="30798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Dropping variables</a:t>
            </a:r>
            <a:endParaRPr b="1" dirty="0"/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7" name="Google Shape;297;p22"/>
          <p:cNvSpPr txBox="1"/>
          <p:nvPr/>
        </p:nvSpPr>
        <p:spPr>
          <a:xfrm>
            <a:off x="8492664" y="5130732"/>
            <a:ext cx="3699336" cy="305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>
                <a:solidFill>
                  <a:schemeClr val="dk1"/>
                </a:solidFill>
                <a:latin typeface="Century Gothic"/>
                <a:sym typeface="Century Gothic"/>
              </a:rPr>
              <a:t>Missing values</a:t>
            </a:r>
            <a:endParaRPr sz="1800" dirty="0">
              <a:solidFill>
                <a:schemeClr val="dk1"/>
              </a:solidFill>
              <a:latin typeface="Century Gothic"/>
              <a:sym typeface="Century Gothic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>
                <a:solidFill>
                  <a:schemeClr val="dk1"/>
                </a:solidFill>
                <a:latin typeface="Century Gothic"/>
                <a:sym typeface="Century Gothic"/>
              </a:rPr>
              <a:t>Feature Importance</a:t>
            </a:r>
            <a:endParaRPr sz="1800" dirty="0">
              <a:solidFill>
                <a:schemeClr val="dk1"/>
              </a:solidFill>
              <a:latin typeface="Century Gothic"/>
              <a:sym typeface="Century Gothic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 dirty="0">
                <a:solidFill>
                  <a:schemeClr val="dk1"/>
                </a:solidFill>
                <a:latin typeface="Century Gothic"/>
                <a:sym typeface="Century Gothic"/>
              </a:rPr>
              <a:t>New Variables Created</a:t>
            </a:r>
            <a:endParaRPr sz="1800" dirty="0">
              <a:solidFill>
                <a:schemeClr val="dk1"/>
              </a:solidFill>
              <a:latin typeface="Century Gothic"/>
              <a:sym typeface="Century Gothic"/>
            </a:endParaRPr>
          </a:p>
        </p:txBody>
      </p:sp>
      <p:pic>
        <p:nvPicPr>
          <p:cNvPr id="298" name="Google Shape;29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5396" y="2786728"/>
            <a:ext cx="4235134" cy="1725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9" name="Google Shape;299;p22"/>
          <p:cNvCxnSpPr>
            <a:cxnSpLocks/>
            <a:stCxn id="292" idx="3"/>
          </p:cNvCxnSpPr>
          <p:nvPr/>
        </p:nvCxnSpPr>
        <p:spPr>
          <a:xfrm flipV="1">
            <a:off x="4630728" y="3649437"/>
            <a:ext cx="2049320" cy="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0" name="Google Shape;300;p22"/>
          <p:cNvSpPr txBox="1"/>
          <p:nvPr/>
        </p:nvSpPr>
        <p:spPr>
          <a:xfrm>
            <a:off x="4761675" y="3024608"/>
            <a:ext cx="2253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entury Gothic"/>
                <a:ea typeface="Century Gothic"/>
                <a:cs typeface="Century Gothic"/>
                <a:sym typeface="Century Gothic"/>
              </a:rPr>
              <a:t>np.log(df[‘</a:t>
            </a:r>
            <a:r>
              <a:rPr lang="en-US" dirty="0" err="1">
                <a:latin typeface="Century Gothic"/>
                <a:ea typeface="Century Gothic"/>
                <a:cs typeface="Century Gothic"/>
                <a:sym typeface="Century Gothic"/>
              </a:rPr>
              <a:t>SalePrice</a:t>
            </a:r>
            <a:r>
              <a:rPr lang="en-US" dirty="0">
                <a:latin typeface="Century Gothic"/>
                <a:ea typeface="Century Gothic"/>
                <a:cs typeface="Century Gothic"/>
                <a:sym typeface="Century Gothic"/>
              </a:rPr>
              <a:t>’])_</a:t>
            </a:r>
            <a:endParaRPr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319DDA-C49B-41D0-AE86-0E02AEC268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366" t="60279" r="10746" b="29412"/>
          <a:stretch/>
        </p:blipFill>
        <p:spPr>
          <a:xfrm>
            <a:off x="542066" y="5208826"/>
            <a:ext cx="7853391" cy="76135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3"/>
          <p:cNvSpPr txBox="1">
            <a:spLocks noGrp="1"/>
          </p:cNvSpPr>
          <p:nvPr>
            <p:ph type="title"/>
          </p:nvPr>
        </p:nvSpPr>
        <p:spPr>
          <a:xfrm>
            <a:off x="1372668" y="887806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dirty="0"/>
              <a:t>Data Exploration and Cleaning (2)</a:t>
            </a:r>
            <a:endParaRPr dirty="0"/>
          </a:p>
        </p:txBody>
      </p:sp>
      <p:sp>
        <p:nvSpPr>
          <p:cNvPr id="307" name="Google Shape;307;p23"/>
          <p:cNvSpPr/>
          <p:nvPr/>
        </p:nvSpPr>
        <p:spPr>
          <a:xfrm>
            <a:off x="625045" y="973668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8" name="Google Shape;308;p23"/>
          <p:cNvPicPr preferRelativeResize="0"/>
          <p:nvPr/>
        </p:nvPicPr>
        <p:blipFill rotWithShape="1">
          <a:blip r:embed="rId3">
            <a:alphaModFix/>
          </a:blip>
          <a:srcRect l="18026" t="29729" r="31964" b="6086"/>
          <a:stretch/>
        </p:blipFill>
        <p:spPr>
          <a:xfrm>
            <a:off x="442166" y="2413255"/>
            <a:ext cx="5194855" cy="4444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3"/>
          <p:cNvPicPr preferRelativeResize="0"/>
          <p:nvPr/>
        </p:nvPicPr>
        <p:blipFill rotWithShape="1">
          <a:blip r:embed="rId4">
            <a:alphaModFix/>
          </a:blip>
          <a:srcRect l="16789" t="32230" r="30573" b="4813"/>
          <a:stretch/>
        </p:blipFill>
        <p:spPr>
          <a:xfrm>
            <a:off x="6424655" y="2476849"/>
            <a:ext cx="5414838" cy="4317557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3"/>
          <p:cNvSpPr/>
          <p:nvPr/>
        </p:nvSpPr>
        <p:spPr>
          <a:xfrm>
            <a:off x="535261" y="2228588"/>
            <a:ext cx="353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Multicollinearity (1) 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Before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1" name="Google Shape;311;p23"/>
          <p:cNvSpPr/>
          <p:nvPr/>
        </p:nvSpPr>
        <p:spPr>
          <a:xfrm>
            <a:off x="8445643" y="2228588"/>
            <a:ext cx="353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Multicollinearity (2) </a:t>
            </a:r>
            <a:r>
              <a:rPr lang="en-US" sz="18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After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8" name="Google Shape;299;p22">
            <a:extLst>
              <a:ext uri="{FF2B5EF4-FFF2-40B4-BE49-F238E27FC236}">
                <a16:creationId xmlns:a16="http://schemas.microsoft.com/office/drawing/2014/main" id="{32841C87-BB5F-4B2E-9DC3-729216874048}"/>
              </a:ext>
            </a:extLst>
          </p:cNvPr>
          <p:cNvCxnSpPr>
            <a:cxnSpLocks/>
          </p:cNvCxnSpPr>
          <p:nvPr/>
        </p:nvCxnSpPr>
        <p:spPr>
          <a:xfrm flipV="1">
            <a:off x="4937354" y="2413238"/>
            <a:ext cx="2049320" cy="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" name="Google Shape;318;p24"/>
          <p:cNvGrpSpPr/>
          <p:nvPr/>
        </p:nvGrpSpPr>
        <p:grpSpPr>
          <a:xfrm>
            <a:off x="399708" y="2688445"/>
            <a:ext cx="3597370" cy="3049825"/>
            <a:chOff x="314123" y="2516950"/>
            <a:chExt cx="3156552" cy="2776200"/>
          </a:xfrm>
        </p:grpSpPr>
        <p:pic>
          <p:nvPicPr>
            <p:cNvPr id="319" name="Google Shape;319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4123" y="2516950"/>
              <a:ext cx="3060026" cy="277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0" name="Google Shape;320;p24"/>
            <p:cNvSpPr/>
            <p:nvPr/>
          </p:nvSpPr>
          <p:spPr>
            <a:xfrm>
              <a:off x="2897075" y="3501900"/>
              <a:ext cx="573600" cy="5736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1677875" y="4411750"/>
              <a:ext cx="573600" cy="5736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24"/>
          <p:cNvGrpSpPr/>
          <p:nvPr/>
        </p:nvGrpSpPr>
        <p:grpSpPr>
          <a:xfrm>
            <a:off x="4206999" y="2688446"/>
            <a:ext cx="3500203" cy="3144194"/>
            <a:chOff x="3573083" y="2516950"/>
            <a:chExt cx="3025317" cy="2776199"/>
          </a:xfrm>
        </p:grpSpPr>
        <p:pic>
          <p:nvPicPr>
            <p:cNvPr id="323" name="Google Shape;32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573083" y="2516950"/>
              <a:ext cx="3025317" cy="27761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4" name="Google Shape;324;p24"/>
            <p:cNvSpPr/>
            <p:nvPr/>
          </p:nvSpPr>
          <p:spPr>
            <a:xfrm>
              <a:off x="5108000" y="2983275"/>
              <a:ext cx="1490400" cy="8196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" name="Google Shape;325;p24"/>
          <p:cNvGrpSpPr/>
          <p:nvPr/>
        </p:nvGrpSpPr>
        <p:grpSpPr>
          <a:xfrm>
            <a:off x="8133317" y="2595363"/>
            <a:ext cx="3567718" cy="3297506"/>
            <a:chOff x="6755125" y="2516950"/>
            <a:chExt cx="3161325" cy="2790046"/>
          </a:xfrm>
        </p:grpSpPr>
        <p:pic>
          <p:nvPicPr>
            <p:cNvPr id="326" name="Google Shape;326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755125" y="2516950"/>
              <a:ext cx="3060025" cy="279004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7" name="Google Shape;327;p24"/>
            <p:cNvSpPr/>
            <p:nvPr/>
          </p:nvSpPr>
          <p:spPr>
            <a:xfrm>
              <a:off x="8426050" y="3495250"/>
              <a:ext cx="1490400" cy="8196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307;p23">
            <a:extLst>
              <a:ext uri="{FF2B5EF4-FFF2-40B4-BE49-F238E27FC236}">
                <a16:creationId xmlns:a16="http://schemas.microsoft.com/office/drawing/2014/main" id="{B2D67DD9-8E0C-4087-BC79-6EE5EF5F4038}"/>
              </a:ext>
            </a:extLst>
          </p:cNvPr>
          <p:cNvSpPr/>
          <p:nvPr/>
        </p:nvSpPr>
        <p:spPr>
          <a:xfrm>
            <a:off x="625045" y="973668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" name="Google Shape;306;p23">
            <a:extLst>
              <a:ext uri="{FF2B5EF4-FFF2-40B4-BE49-F238E27FC236}">
                <a16:creationId xmlns:a16="http://schemas.microsoft.com/office/drawing/2014/main" id="{611F3F15-A6F5-4BC0-A8D7-835B699977B9}"/>
              </a:ext>
            </a:extLst>
          </p:cNvPr>
          <p:cNvSpPr txBox="1">
            <a:spLocks/>
          </p:cNvSpPr>
          <p:nvPr/>
        </p:nvSpPr>
        <p:spPr>
          <a:xfrm>
            <a:off x="1372668" y="887806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entury Gothic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3600"/>
            </a:pPr>
            <a:r>
              <a:rPr lang="en-US" dirty="0"/>
              <a:t>Data Exploration and Cleaning (3)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5"/>
          <p:cNvSpPr txBox="1">
            <a:spLocks noGrp="1"/>
          </p:cNvSpPr>
          <p:nvPr>
            <p:ph type="title"/>
          </p:nvPr>
        </p:nvSpPr>
        <p:spPr>
          <a:xfrm>
            <a:off x="1372668" y="887806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dirty="0"/>
              <a:t>Data Exploration and Cleaning (4)</a:t>
            </a:r>
            <a:endParaRPr dirty="0"/>
          </a:p>
        </p:txBody>
      </p:sp>
      <p:sp>
        <p:nvSpPr>
          <p:cNvPr id="334" name="Google Shape;334;p25"/>
          <p:cNvSpPr/>
          <p:nvPr/>
        </p:nvSpPr>
        <p:spPr>
          <a:xfrm>
            <a:off x="625045" y="973668"/>
            <a:ext cx="747623" cy="621102"/>
          </a:xfrm>
          <a:prstGeom prst="ellipse">
            <a:avLst/>
          </a:prstGeom>
          <a:solidFill>
            <a:schemeClr val="accent1"/>
          </a:solidFill>
          <a:ln w="19050" cap="rnd" cmpd="sng">
            <a:solidFill>
              <a:srgbClr val="7D9A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sz="18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35" name="Google Shape;3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05" y="2708573"/>
            <a:ext cx="4123013" cy="3175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5338" y="2748675"/>
            <a:ext cx="3615619" cy="306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80359" y="2708573"/>
            <a:ext cx="3553565" cy="317576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310;p23">
            <a:extLst>
              <a:ext uri="{FF2B5EF4-FFF2-40B4-BE49-F238E27FC236}">
                <a16:creationId xmlns:a16="http://schemas.microsoft.com/office/drawing/2014/main" id="{EED5AB28-1FEE-4598-8137-4C97BFE2AD4F}"/>
              </a:ext>
            </a:extLst>
          </p:cNvPr>
          <p:cNvSpPr/>
          <p:nvPr/>
        </p:nvSpPr>
        <p:spPr>
          <a:xfrm>
            <a:off x="359011" y="2339273"/>
            <a:ext cx="353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Neighborhood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" name="Google Shape;310;p23">
            <a:extLst>
              <a:ext uri="{FF2B5EF4-FFF2-40B4-BE49-F238E27FC236}">
                <a16:creationId xmlns:a16="http://schemas.microsoft.com/office/drawing/2014/main" id="{81CA8418-2D39-41AA-82E8-9D124F46E8DA}"/>
              </a:ext>
            </a:extLst>
          </p:cNvPr>
          <p:cNvSpPr/>
          <p:nvPr/>
        </p:nvSpPr>
        <p:spPr>
          <a:xfrm>
            <a:off x="4528938" y="2339273"/>
            <a:ext cx="353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Kitchen Quality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" name="Google Shape;310;p23">
            <a:extLst>
              <a:ext uri="{FF2B5EF4-FFF2-40B4-BE49-F238E27FC236}">
                <a16:creationId xmlns:a16="http://schemas.microsoft.com/office/drawing/2014/main" id="{19499463-D2EF-4585-8E40-78F6C7C4E45D}"/>
              </a:ext>
            </a:extLst>
          </p:cNvPr>
          <p:cNvSpPr/>
          <p:nvPr/>
        </p:nvSpPr>
        <p:spPr>
          <a:xfrm>
            <a:off x="8274144" y="2339273"/>
            <a:ext cx="353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Exterior Quality</a:t>
            </a:r>
            <a:endParaRPr sz="18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858</Words>
  <Application>Microsoft Office PowerPoint</Application>
  <PresentationFormat>Widescreen</PresentationFormat>
  <Paragraphs>253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Calibri</vt:lpstr>
      <vt:lpstr>Noto Sans Symbols</vt:lpstr>
      <vt:lpstr>Ion Boardroom</vt:lpstr>
      <vt:lpstr>Predicting Ames Housing Prices  Machine Learning Project</vt:lpstr>
      <vt:lpstr>PowerPoint Presentation</vt:lpstr>
      <vt:lpstr>Background/Dataset information</vt:lpstr>
      <vt:lpstr>Background/Dataset information</vt:lpstr>
      <vt:lpstr>PowerPoint Presentation</vt:lpstr>
      <vt:lpstr>Data Exploration and Cleaning (1)</vt:lpstr>
      <vt:lpstr>Data Exploration and Cleaning (2)</vt:lpstr>
      <vt:lpstr>PowerPoint Presentation</vt:lpstr>
      <vt:lpstr>Data Exploration and Cleaning (4)</vt:lpstr>
      <vt:lpstr>PowerPoint Presentation</vt:lpstr>
      <vt:lpstr>Predictive Models (1) </vt:lpstr>
      <vt:lpstr>Predictive Models (2) Kaggle Results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Ames Housing Prices  Machine Learning Project</dc:title>
  <dc:creator>Maite Herrero</dc:creator>
  <cp:lastModifiedBy>Maite Herrero</cp:lastModifiedBy>
  <cp:revision>7</cp:revision>
  <dcterms:modified xsi:type="dcterms:W3CDTF">2019-08-27T17:49:44Z</dcterms:modified>
</cp:coreProperties>
</file>